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40" r:id="rId4"/>
    <p:sldId id="341" r:id="rId5"/>
    <p:sldId id="417" r:id="rId6"/>
    <p:sldId id="418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419" r:id="rId15"/>
    <p:sldId id="420" r:id="rId16"/>
    <p:sldId id="421" r:id="rId17"/>
    <p:sldId id="422" r:id="rId18"/>
    <p:sldId id="423" r:id="rId19"/>
    <p:sldId id="424" r:id="rId20"/>
    <p:sldId id="42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>
        <p:scale>
          <a:sx n="75" d="100"/>
          <a:sy n="75" d="100"/>
        </p:scale>
        <p:origin x="811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CDC35-152F-41B4-A00E-D931D44D0CC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8E200-860A-464C-859C-CB8FECED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4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030E41C6-9EB8-4F62-A4A6-553A2ADF216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4DC92D6-FC26-4FBE-BB22-BCD4A57730A6}" type="slidenum">
              <a:rPr lang="en-US" altLang="en-US">
                <a:cs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>
              <a:cs typeface="Calibri" panose="020F050202020403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741A79B-3265-4533-8DEC-BC9B67FFC79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812F6F2-40CF-432B-998A-FAACB57BFD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vi-V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FAC05BD1-05D0-497B-A9D6-BB4EAD4E3C3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883DBE7-C39D-40C2-A9DD-CE2802929C62}" type="slidenum">
              <a:rPr lang="en-US" altLang="en-US">
                <a:cs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>
              <a:cs typeface="Calibri" panose="020F050202020403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1AAF45C9-6B9F-4079-960B-D6D0CD9C880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ACD6B029-ABB8-4198-BFFD-FDE595EFF3C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vi-V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6F8-0AEF-4DA7-9167-B426D1C01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2E415-EDAC-4708-95B7-8091382D9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47BD3-C976-4948-BFF7-7EF5DA54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A86A2-4879-4A94-86AC-279A9CB2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41AFF-BAB5-4D34-9AE5-E7C2A452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923E-3B6D-408B-8C31-3344E136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E5C1C-4637-47E9-A91C-800B1F8E6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9ECA9-4AD5-4CFF-9EE4-57D8232E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11817-377D-4E61-8C86-9923B2CB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8E985-3C3C-45D0-8CF3-B4A9E88A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3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9EEC0-4023-4CA7-AE41-916F91C98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618E3-CCDB-4129-A4E6-B2B0C623E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8B695-BBB0-49AF-B0F5-C4316A6F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2083D-59F2-43DE-9852-71951EDC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5B666-F2ED-433D-BADA-EA43B2DC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0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C4BA-00E3-4E4D-A29F-D70FB169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C3E76-B4A8-41D5-B47A-667B0158B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8B0D-8B3E-4516-BAD9-D29C165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B9A71-6A8D-427B-99C0-968280FC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AA54E-2C0F-4E73-8B72-C141E3E1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9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EF90-303B-4BEB-A3CA-98F187F3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31212-5F7D-4940-BE52-12FE0467F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7C32A-F461-4168-80C5-55A7C217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8379E-867C-4331-847F-6F7AE912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DFE7-48CA-4839-8D02-4226A0AD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BFF5-D7E9-4B30-B896-44A11C84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37942-67A9-4A22-B49B-2522FA2F9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3CCA-D72E-4B19-B252-16749ED0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4C271-DAB9-4DD7-B6FB-C560E7B6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22DDB-95DB-462A-AC3A-9CF1D367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8CC03-C0A6-4F0B-82CC-95AF00E6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C23F-EA28-4AA2-BE45-39D43D02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9C59F-A722-46A5-8A33-C1FE9D42D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B3E5F-1BEB-41EA-A6FB-9D873E1F0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FAEEC-8F96-48D9-9639-4A7E37FC0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A940D-3EBD-40BE-9253-24089DC16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20F3C5-CC8B-407F-8AB7-68F19009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B6D31-5136-4AA8-8697-007B26CC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8210A-FA73-43E2-81AC-CACDAEAC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EAF6-0283-45D8-B4D3-433B9404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BE9C4-311C-4EFC-8169-0AA678A6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C45F1-0343-4C17-998D-3D6755DDE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B8CE1-CFFE-42E1-899F-981911B7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7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3A4B0-508D-4332-9A2B-DE494BE1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4AD0ED-D047-4802-81BC-0D12BE41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A3C66-EB5F-4FA2-B495-C3178431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4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7C63-7DFB-4D6A-8B6F-DE4769A0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71463-D111-4488-9037-7BA210E9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70BE9-04EC-47D0-BE07-21B76720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AE0C2-9E38-4242-AEAC-52C97C983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D8E53-2C72-4E5D-8052-BEE89B83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FA738-1D8D-4C14-9B5E-46400868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0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B73D-10FB-4C96-9EC4-55F2DA93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7F258-187D-4795-8500-43CF01821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8DD1-7B88-4C9C-BA23-C61FA30BD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C428-E2B5-4420-9222-0A528A5C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D1C64-80F1-4529-9B21-14BE3EAC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7C391-009A-4885-B5D1-0E392A06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2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C35F2-8A07-4C32-8C08-FFB5C7A1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93F3A-38A8-467C-9B83-72060E242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56ACD-BCA2-42E6-BFE5-3DF2B6EB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9DF53-2B95-4AAE-A3EE-FDD0A75CA2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48853-C4BF-4CE3-A754-168DAE5DF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CEADA-C718-4653-9B76-F67D32BE1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A36D9-ED77-4BC7-9BBE-C38EF6775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4052-01CF-4CE7-AEDF-75C49D0BA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AE6EF-83B5-4B23-A77A-636C76755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6B86AD-A037-47A7-BA1B-2724FE6F4E2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4" y="183703"/>
            <a:ext cx="11023341" cy="63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51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1">
            <a:extLst>
              <a:ext uri="{FF2B5EF4-FFF2-40B4-BE49-F238E27FC236}">
                <a16:creationId xmlns:a16="http://schemas.microsoft.com/office/drawing/2014/main" id="{714E0E83-D97C-4ED4-9B87-DE56BD3B3FB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134600" y="6416676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46E1BD9F-5A33-4C30-A204-287BA1474D12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10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8851" name="Picture 4" descr="bt tk pg1">
            <a:extLst>
              <a:ext uri="{FF2B5EF4-FFF2-40B4-BE49-F238E27FC236}">
                <a16:creationId xmlns:a16="http://schemas.microsoft.com/office/drawing/2014/main" id="{5E7EAD4B-7C3E-41EC-B172-195158BC6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457200"/>
            <a:ext cx="366871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7">
            <a:extLst>
              <a:ext uri="{FF2B5EF4-FFF2-40B4-BE49-F238E27FC236}">
                <a16:creationId xmlns:a16="http://schemas.microsoft.com/office/drawing/2014/main" id="{71A659BD-554F-4371-91DB-58B99EDCD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724400"/>
            <a:ext cx="312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Cắt giáp toàn phần</a:t>
            </a:r>
          </a:p>
        </p:txBody>
      </p:sp>
      <p:pic>
        <p:nvPicPr>
          <p:cNvPr id="78853" name="Picture 7" descr="Picture5.jpg">
            <a:extLst>
              <a:ext uri="{FF2B5EF4-FFF2-40B4-BE49-F238E27FC236}">
                <a16:creationId xmlns:a16="http://schemas.microsoft.com/office/drawing/2014/main" id="{BB81ED85-2C84-4FA0-A632-112C316D1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457201"/>
            <a:ext cx="4379913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8" descr="Picture1.jpg">
            <a:extLst>
              <a:ext uri="{FF2B5EF4-FFF2-40B4-BE49-F238E27FC236}">
                <a16:creationId xmlns:a16="http://schemas.microsoft.com/office/drawing/2014/main" id="{7B8D47A0-F7B6-4B72-B57E-C8A92FC15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76601"/>
            <a:ext cx="36576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 descr="Machine generated alternative text:&#10;DIÉU TRI TjNH TRANG BE-NH TÅI PHÅT &#10;Recurrent thyroid cancer &#10;Recurrent thyroi A-ocoregional disease: &#10;cancer &#10;+ Surgery &#10;+ RAI may be given after surgical resection even if it has been given &#10;previously: &#10;If the first dose a blated residual thyroid tissue, there may not have been &#10;sufficient RAI to treat residual cancer, so a second, this time therapeutic, &#10;dose may be of benefit &#10;•:•EBRT to the cervical nodal region may reduce the risk of further recurrence &#10;if there is repeated recurrence after failure of repeated RAI &#10;&gt;Metastatic disease on follow-up: &#10;+ Initial therapy should be RAI after thyroidectomy if not already performed &#10;+ If there is further progression, EBRT may be considered for bone &#10;metastases and occasionally for lung metastases (for bronchial obstruction &#10;or haemoptysis) from a localized lesion &#10;+ Role of chemotherapy is limited &#10;Brian O'Sullivan, UICC Manual of clinical oncology (2015), Thyroid, 626-640 ">
            <a:extLst>
              <a:ext uri="{FF2B5EF4-FFF2-40B4-BE49-F238E27FC236}">
                <a16:creationId xmlns:a16="http://schemas.microsoft.com/office/drawing/2014/main" id="{71FB165A-52CF-4A41-8B61-F82E6B2D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1"/>
            <a:ext cx="9144000" cy="628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3">
            <a:extLst>
              <a:ext uri="{FF2B5EF4-FFF2-40B4-BE49-F238E27FC236}">
                <a16:creationId xmlns:a16="http://schemas.microsoft.com/office/drawing/2014/main" id="{A3BBAE00-78D5-4B85-8B22-CB808A14FCC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134600" y="6416676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EC4CF0B-1F7D-4653-B1F0-20304B5E4341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11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875" name="Content Placeholder 2">
            <a:extLst>
              <a:ext uri="{FF2B5EF4-FFF2-40B4-BE49-F238E27FC236}">
                <a16:creationId xmlns:a16="http://schemas.microsoft.com/office/drawing/2014/main" id="{0AAAF1C2-968F-4E18-9382-C66A27AF3E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0" y="1066801"/>
            <a:ext cx="9144000" cy="4525963"/>
          </a:xfrm>
        </p:spPr>
        <p:txBody>
          <a:bodyPr>
            <a:normAutofit fontScale="92500"/>
          </a:bodyPr>
          <a:lstStyle/>
          <a:p>
            <a:pPr marL="411163" indent="-342900">
              <a:lnSpc>
                <a:spcPct val="150000"/>
              </a:lnSpc>
              <a:buFont typeface="Wingdings" panose="05000000000000000000" pitchFamily="2" charset="2"/>
              <a:buChar char="-"/>
            </a:pPr>
            <a:r>
              <a:rPr lang="en-US" altLang="en-US">
                <a:solidFill>
                  <a:srgbClr val="000000"/>
                </a:solidFill>
              </a:rPr>
              <a:t>Carcinôm tuyến giáp dạng nhú </a:t>
            </a:r>
            <a:r>
              <a:rPr lang="en-US" altLang="en-US">
                <a:solidFill>
                  <a:srgbClr val="000000"/>
                </a:solidFill>
                <a:highlight>
                  <a:srgbClr val="FFFF00"/>
                </a:highlight>
              </a:rPr>
              <a:t>đa ổ 2 thùy</a:t>
            </a:r>
            <a:r>
              <a:rPr lang="en-US" altLang="en-US">
                <a:solidFill>
                  <a:srgbClr val="000000"/>
                </a:solidFill>
              </a:rPr>
              <a:t>: 36-85%</a:t>
            </a:r>
          </a:p>
          <a:p>
            <a:pPr marL="411163" indent="-342900">
              <a:lnSpc>
                <a:spcPct val="150000"/>
              </a:lnSpc>
              <a:buFont typeface="Wingdings" panose="05000000000000000000" pitchFamily="2" charset="2"/>
              <a:buChar char="-"/>
            </a:pPr>
            <a:r>
              <a:rPr lang="en-US" altLang="en-US">
                <a:solidFill>
                  <a:srgbClr val="000000"/>
                </a:solidFill>
                <a:highlight>
                  <a:srgbClr val="FFFF00"/>
                </a:highlight>
              </a:rPr>
              <a:t>Tái phát thùy đối bên: </a:t>
            </a:r>
            <a:r>
              <a:rPr lang="en-US" altLang="en-US">
                <a:solidFill>
                  <a:srgbClr val="000000"/>
                </a:solidFill>
              </a:rPr>
              <a:t>5-10%</a:t>
            </a:r>
          </a:p>
          <a:p>
            <a:pPr marL="411163" indent="-342900">
              <a:lnSpc>
                <a:spcPct val="150000"/>
              </a:lnSpc>
              <a:buFont typeface="Wingdings" panose="05000000000000000000" pitchFamily="2" charset="2"/>
              <a:buChar char="-"/>
            </a:pPr>
            <a:r>
              <a:rPr lang="en-US" altLang="en-US">
                <a:solidFill>
                  <a:srgbClr val="000000"/>
                </a:solidFill>
              </a:rPr>
              <a:t>½ số </a:t>
            </a:r>
            <a:r>
              <a:rPr lang="vi-VN" altLang="en-US">
                <a:solidFill>
                  <a:srgbClr val="000000"/>
                </a:solidFill>
              </a:rPr>
              <a:t>bn </a:t>
            </a:r>
            <a:r>
              <a:rPr lang="en-US" altLang="en-US">
                <a:solidFill>
                  <a:srgbClr val="000000"/>
                </a:solidFill>
              </a:rPr>
              <a:t>chết do tái phát tại chổ và hạch trung tâm</a:t>
            </a:r>
          </a:p>
          <a:p>
            <a:pPr marL="411163" indent="-342900">
              <a:lnSpc>
                <a:spcPct val="150000"/>
              </a:lnSpc>
              <a:buFont typeface="Wingdings" panose="05000000000000000000" pitchFamily="2" charset="2"/>
              <a:buChar char="-"/>
            </a:pPr>
            <a:r>
              <a:rPr lang="en-US" altLang="en-US">
                <a:solidFill>
                  <a:srgbClr val="000000"/>
                </a:solidFill>
                <a:highlight>
                  <a:srgbClr val="00FF00"/>
                </a:highlight>
              </a:rPr>
              <a:t>Dễ diệt giáp và điều trị di căn xa bằng I </a:t>
            </a:r>
            <a:r>
              <a:rPr lang="en-US" altLang="en-US" baseline="30000">
                <a:solidFill>
                  <a:srgbClr val="000000"/>
                </a:solidFill>
                <a:highlight>
                  <a:srgbClr val="00FF00"/>
                </a:highlight>
              </a:rPr>
              <a:t>131</a:t>
            </a:r>
          </a:p>
          <a:p>
            <a:pPr marL="411163" indent="-342900">
              <a:lnSpc>
                <a:spcPct val="150000"/>
              </a:lnSpc>
              <a:buFont typeface="Wingdings" panose="05000000000000000000" pitchFamily="2" charset="2"/>
              <a:buChar char="-"/>
            </a:pPr>
            <a:r>
              <a:rPr lang="en-US" altLang="en-US">
                <a:solidFill>
                  <a:srgbClr val="000000"/>
                </a:solidFill>
                <a:highlight>
                  <a:srgbClr val="00FF00"/>
                </a:highlight>
              </a:rPr>
              <a:t>Dễ theo dõi bằng Thyroglobulin huyết thanh</a:t>
            </a:r>
          </a:p>
          <a:p>
            <a:pPr marL="411163" indent="-342900">
              <a:lnSpc>
                <a:spcPct val="150000"/>
              </a:lnSpc>
              <a:buFont typeface="Wingdings" panose="05000000000000000000" pitchFamily="2" charset="2"/>
              <a:buChar char="-"/>
            </a:pPr>
            <a:r>
              <a:rPr lang="vi-VN" altLang="en-US">
                <a:solidFill>
                  <a:srgbClr val="000000"/>
                </a:solidFill>
                <a:highlight>
                  <a:srgbClr val="00FFFF"/>
                </a:highlight>
              </a:rPr>
              <a:t>SA </a:t>
            </a:r>
            <a:r>
              <a:rPr lang="en-US" altLang="en-US">
                <a:solidFill>
                  <a:srgbClr val="000000"/>
                </a:solidFill>
                <a:highlight>
                  <a:srgbClr val="00FFFF"/>
                </a:highlight>
              </a:rPr>
              <a:t>theo dõi phát hiện tổn th</a:t>
            </a:r>
            <a:r>
              <a:rPr lang="vi-VN" altLang="en-US">
                <a:solidFill>
                  <a:srgbClr val="000000"/>
                </a:solidFill>
                <a:highlight>
                  <a:srgbClr val="00FFFF"/>
                </a:highlight>
              </a:rPr>
              <a:t>ươ</a:t>
            </a:r>
            <a:r>
              <a:rPr lang="en-US" altLang="en-US">
                <a:solidFill>
                  <a:srgbClr val="000000"/>
                </a:solidFill>
                <a:highlight>
                  <a:srgbClr val="00FFFF"/>
                </a:highlight>
              </a:rPr>
              <a:t>ng </a:t>
            </a:r>
            <a:r>
              <a:rPr lang="vi-VN" altLang="en-US">
                <a:solidFill>
                  <a:srgbClr val="000000"/>
                </a:solidFill>
                <a:highlight>
                  <a:srgbClr val="00FFFF"/>
                </a:highlight>
              </a:rPr>
              <a:t>ko</a:t>
            </a:r>
            <a:r>
              <a:rPr lang="en-US" altLang="en-US">
                <a:solidFill>
                  <a:srgbClr val="000000"/>
                </a:solidFill>
                <a:highlight>
                  <a:srgbClr val="00FFFF"/>
                </a:highlight>
              </a:rPr>
              <a:t> đặc hiệu thùy còn lại khó</a:t>
            </a:r>
            <a:endParaRPr lang="en-US" altLang="en-US" sz="3600">
              <a:solidFill>
                <a:srgbClr val="000000"/>
              </a:solidFill>
              <a:highlight>
                <a:srgbClr val="00FFFF"/>
              </a:highlight>
            </a:endParaRPr>
          </a:p>
        </p:txBody>
      </p:sp>
      <p:sp>
        <p:nvSpPr>
          <p:cNvPr id="79876" name="Rectangle 6">
            <a:extLst>
              <a:ext uri="{FF2B5EF4-FFF2-40B4-BE49-F238E27FC236}">
                <a16:creationId xmlns:a16="http://schemas.microsoft.com/office/drawing/2014/main" id="{BB671CA2-E061-45C8-AB93-838EF6B6E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6237289"/>
            <a:ext cx="7620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1200" i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Rahman G.A. Oman Medical Journal (2011) Vol 26 No1: 56-58</a:t>
            </a:r>
          </a:p>
        </p:txBody>
      </p:sp>
      <p:sp>
        <p:nvSpPr>
          <p:cNvPr id="79877" name="Rectangle 2">
            <a:extLst>
              <a:ext uri="{FF2B5EF4-FFF2-40B4-BE49-F238E27FC236}">
                <a16:creationId xmlns:a16="http://schemas.microsoft.com/office/drawing/2014/main" id="{54973A47-83E4-4321-A748-AA00C8085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256" y="490538"/>
            <a:ext cx="8229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 do cắt giáp toàn phần</a:t>
            </a:r>
            <a:endParaRPr lang="en-US" altLang="en-US" sz="6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0" name="Picture 2" descr="Machine generated alternative text:&#10;PHÅU THUAT &#10;Surgery &#10;Surgery: Differentiated &#10;thyroid cancer &#10;Early disease &#10;Advanced non- &#10;metastatic disease &#10;Metastatic disease &#10;Description &#10;• &#10;• &#10;• &#10;• &#10;• &#10;• &#10;Total thyroidectomy: &#10;• Potential complications or sequalae: &#10;o Recurrent laryngeal nerve palsy &#10;0 Permanent hypoparathyroidism &#10;0 Long-term thyroid replacement therapy &#10;Hemithyroidectomy and isthmusectomy: &#10;• Sufficient in low-risk patients &#10;• Especially if performed initially for diagnosis &#10;Total thyroidectomy &#10;Central compartment node dissection (prelaryngeal, pretracheal and paratracheal): &#10;• Therapeutic if known node involved &#10;• Prophylactic if primary &gt;4 cm or extrathyroid extension &#10;Functional lateral compartment node dissection if known lateral nodal involvement &#10;When extrathyroid extension is present, complete resection with tumour-free margins should be sought, but &#10;must be balanced against potential morbidity: &#10;• Tumour debulking leaving gross residual disease should be avoided &#10;• Dissection from the laryngeal nerve, trachea or oesophagus leaving microscopic disease may be acceptable &#10;in certain circumstances and in such cases RAI and EBRT may be required &#10;Total thyroidectomy to facilitate subsequent RAI administration &#10;Brian O'Sullivan, UICC Manual of clinical oncology (2015), Thyroid, 626-640 ">
            <a:extLst>
              <a:ext uri="{FF2B5EF4-FFF2-40B4-BE49-F238E27FC236}">
                <a16:creationId xmlns:a16="http://schemas.microsoft.com/office/drawing/2014/main" id="{2F95BDB6-F98B-4C19-858E-39B218FF1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6075"/>
            <a:ext cx="9144000" cy="602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1">
            <a:extLst>
              <a:ext uri="{FF2B5EF4-FFF2-40B4-BE49-F238E27FC236}">
                <a16:creationId xmlns:a16="http://schemas.microsoft.com/office/drawing/2014/main" id="{59594E1B-33B8-4167-B532-6A1D3F5E5E3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134600" y="6416676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439AB8A4-E867-4348-B8DC-8C56E71AF7E5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12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899" name="Text Box 2">
            <a:extLst>
              <a:ext uri="{FF2B5EF4-FFF2-40B4-BE49-F238E27FC236}">
                <a16:creationId xmlns:a16="http://schemas.microsoft.com/office/drawing/2014/main" id="{6E1BF9D5-BA04-4538-A5EF-72338C3E4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381000"/>
            <a:ext cx="655272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kỹ thuật cắt giáp hiện nay</a:t>
            </a: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-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Kỹ thuật kinh điển: mổ hở 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-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Cắt giáp qua ngã nội soi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-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Cắt giáp ít xâm lấn có hỗ trợ video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-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Cắt giáp bằng Robo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7CE597-7C22-4D39-BD23-5DF5AE8BB2DA}"/>
              </a:ext>
            </a:extLst>
          </p:cNvPr>
          <p:cNvGrpSpPr/>
          <p:nvPr/>
        </p:nvGrpSpPr>
        <p:grpSpPr>
          <a:xfrm>
            <a:off x="4065588" y="3227388"/>
            <a:ext cx="6469062" cy="2590800"/>
            <a:chOff x="2541588" y="3227388"/>
            <a:chExt cx="6469062" cy="2590800"/>
          </a:xfrm>
        </p:grpSpPr>
        <p:pic>
          <p:nvPicPr>
            <p:cNvPr id="80900" name="Picture 2">
              <a:extLst>
                <a:ext uri="{FF2B5EF4-FFF2-40B4-BE49-F238E27FC236}">
                  <a16:creationId xmlns:a16="http://schemas.microsoft.com/office/drawing/2014/main" id="{0AB57375-139D-41B8-A0ED-CD414FB54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1588" y="3227388"/>
              <a:ext cx="6469062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01" name="TextBox 4">
              <a:extLst>
                <a:ext uri="{FF2B5EF4-FFF2-40B4-BE49-F238E27FC236}">
                  <a16:creationId xmlns:a16="http://schemas.microsoft.com/office/drawing/2014/main" id="{A48DA808-96BB-4093-A0EC-CF5862113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032" y="4987191"/>
              <a:ext cx="2520280" cy="830997"/>
            </a:xfrm>
            <a:prstGeom prst="rect">
              <a:avLst/>
            </a:prstGeom>
            <a:solidFill>
              <a:srgbClr val="4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en-US" sz="12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Kỹ thuật kinh điển</a:t>
              </a: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en-US" sz="1200" b="1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Cắt giáp ít xâm lấn có hỗ trợ = video</a:t>
              </a: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en-US" sz="1200" b="1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Nội soi tuyến giáp tiếp cận từ vú</a:t>
              </a: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en-US" sz="1200" b="1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Phẫu thuật Robo</a:t>
              </a:r>
              <a:endParaRPr lang="vi-VN" altLang="en-US" sz="1200" b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0902" name="Rectangle 2">
            <a:extLst>
              <a:ext uri="{FF2B5EF4-FFF2-40B4-BE49-F238E27FC236}">
                <a16:creationId xmlns:a16="http://schemas.microsoft.com/office/drawing/2014/main" id="{DAB6EC48-7922-4CAC-97A6-B35E938F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872" y="4507722"/>
            <a:ext cx="2447925" cy="83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đ</a:t>
            </a:r>
            <a:r>
              <a:rPr lang="vi-VN" altLang="en-US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ờng mổ tuyến giáp</a:t>
            </a:r>
            <a:endParaRPr lang="en-US" altLang="en-US" sz="66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903" name="Rectangle 6">
            <a:extLst>
              <a:ext uri="{FF2B5EF4-FFF2-40B4-BE49-F238E27FC236}">
                <a16:creationId xmlns:a16="http://schemas.microsoft.com/office/drawing/2014/main" id="{D0AB2AEA-527F-4855-B995-326BDE610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237288"/>
            <a:ext cx="8686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1200" i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Panagiotis T.</a:t>
            </a:r>
            <a:r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200" i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Journal of Multidisciplinary Healthcare 2011:4 441-449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0904" name="Picture 7" descr="42_davinci.jpg">
            <a:extLst>
              <a:ext uri="{FF2B5EF4-FFF2-40B4-BE49-F238E27FC236}">
                <a16:creationId xmlns:a16="http://schemas.microsoft.com/office/drawing/2014/main" id="{E7A26690-5746-45F0-AEB8-9ACF029D8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914400"/>
            <a:ext cx="30480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Machine generated alternative text:&#10;PI-IÅU THUAT &#10;Box 48.1 Rational for lobectomyhsthmusectomy and total thyroidectomy &#10;Lobectomy and isthmusetomy &#10;Diagnosis of nodule with uncertain cytology &#10;Reduced surgical complications of hypoparathyroidism ando &#10;recurrent laryngeal nerve &#10;Reduced need for lifelong thyroid replacement therapy &#10;Curative in low-risk cancers &#10;Total thyroidectomy &#10;Diagnosis and treatment of microscopic multifocality in contralateral &#10;lobe &#10;Required for administration of RAI &#10;RAI can treat residual or metastatic disease &#10;Ablation with surgery and RAI facilitates follow-up with thyroglobulin &#10;Brian O'Sullivan, UICC Manual of clinical oncology (2015), &#10;Thyroid, 626-640 ">
            <a:extLst>
              <a:ext uri="{FF2B5EF4-FFF2-40B4-BE49-F238E27FC236}">
                <a16:creationId xmlns:a16="http://schemas.microsoft.com/office/drawing/2014/main" id="{7C9F1257-CFB6-4608-AA90-76F5F4C1A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8680"/>
            <a:ext cx="9144000" cy="60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1">
            <a:extLst>
              <a:ext uri="{FF2B5EF4-FFF2-40B4-BE49-F238E27FC236}">
                <a16:creationId xmlns:a16="http://schemas.microsoft.com/office/drawing/2014/main" id="{6D79D66C-9DD1-4D54-A031-DE1084FF54C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134600" y="6416676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5DC9303D-47B6-4639-91DB-E108388ABE75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13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923" name="Text Box 6">
            <a:extLst>
              <a:ext uri="{FF2B5EF4-FFF2-40B4-BE49-F238E27FC236}">
                <a16:creationId xmlns:a16="http://schemas.microsoft.com/office/drawing/2014/main" id="{42E0FA79-4D33-468C-98C9-A04C25968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087" y="220345"/>
            <a:ext cx="889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Thuận lợi và không thuận lợi của các kỹ thuật cắt giáp</a:t>
            </a:r>
          </a:p>
        </p:txBody>
      </p:sp>
      <p:graphicFrame>
        <p:nvGraphicFramePr>
          <p:cNvPr id="100390" name="Table 100389">
            <a:extLst>
              <a:ext uri="{FF2B5EF4-FFF2-40B4-BE49-F238E27FC236}">
                <a16:creationId xmlns:a16="http://schemas.microsoft.com/office/drawing/2014/main" id="{11633F03-B943-42A5-AC35-959577C8113C}"/>
              </a:ext>
            </a:extLst>
          </p:cNvPr>
          <p:cNvGraphicFramePr/>
          <p:nvPr/>
        </p:nvGraphicFramePr>
        <p:xfrm>
          <a:off x="2063553" y="729542"/>
          <a:ext cx="7646417" cy="6028055"/>
        </p:xfrm>
        <a:graphic>
          <a:graphicData uri="http://schemas.openxmlformats.org/drawingml/2006/table">
            <a:tbl>
              <a:tblPr/>
              <a:tblGrid>
                <a:gridCol w="1386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175"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 b="1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Kỹ thuật mổ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 b="1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Chỉ định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 b="1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Thuận lợi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 b="1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Ko thuận lợi</a:t>
                      </a:r>
                      <a:endParaRPr lang="en-US" sz="1800" b="1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25"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Mổ hở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Bất cứ CĐ cắt giáp, nạo hạch cổ, bướu xâm lấn ngoài tuyến giáp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PP chuẩn, dễ học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Time PT ngắn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Sẹo xấu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Dị cảm vùng cổ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Mổ xâm lấn</a:t>
                      </a:r>
                      <a:b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</a:b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tối thiểu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V tuyến giáp &lt;30ml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Bướu lành &lt;30ml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Ung thư &lt;20mm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NHC nhóm VI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Thẩm mỹ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Ít đau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Giới hạn kích thước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Khó học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Nội soi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Tuyến giáp &lt;6cm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 &lt; 1 cm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 [-]</a:t>
                      </a:r>
                      <a:endParaRPr lang="en-US" sz="1800" dirty="0"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Ko sẹo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Đau sau mổ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Time PT dài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Khó học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b/c từ CO</a:t>
                      </a:r>
                      <a:r>
                        <a:rPr lang="vi-VN" sz="1800" baseline="-250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Chi phí cao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Robot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Tuyến giáp &lt;6cm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 &lt; 1 cm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 [-]</a:t>
                      </a:r>
                      <a:endParaRPr lang="vi-VN" altLang="x-none" sz="180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 b="1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Mổ</a:t>
                      </a:r>
                      <a:r>
                        <a:rPr lang="en-US" altLang="x-none" sz="1800" b="1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altLang="x-none" sz="1800" b="1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lầ</a:t>
                      </a:r>
                      <a:r>
                        <a:rPr lang="en-US" altLang="x-none" sz="1800" b="1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 </a:t>
                      </a:r>
                      <a:r>
                        <a:rPr lang="vi-VN" altLang="x-none" sz="1800" b="1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đầu</a:t>
                      </a:r>
                      <a:endParaRPr lang="en-US" sz="1800" b="1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Thẩm mỹ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QS 3D, phóng đại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Giảm run</a:t>
                      </a:r>
                      <a:endParaRPr lang="en-US" sz="1800" dirty="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73050" lvl="0" indent="-273050" algn="l" rtl="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Char char="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40080" lvl="1" indent="-2730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Char char=""/>
                        <a:defRPr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lvl="2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61AE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87450" lvl="3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BBDF"/>
                        </a:buClr>
                        <a:buSzPct val="60000"/>
                        <a:buFont typeface="Wingdings" panose="05000000000000000000" pitchFamily="2" charset="2"/>
                        <a:buChar char="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62405" lvl="4" indent="-18288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ACCE9"/>
                        </a:buClr>
                        <a:buSzPct val="68000"/>
                        <a:buFont typeface="Wingdings 2" pitchFamily="18" charset="2"/>
                        <a:buChar char="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Chi </a:t>
                      </a:r>
                      <a:r>
                        <a:rPr lang="en-US" altLang="x-none" sz="1800" err="1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phí</a:t>
                      </a:r>
                      <a:r>
                        <a:rPr lang="en-US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cao</a:t>
                      </a:r>
                      <a:endParaRPr lang="vi-VN" altLang="x-none" sz="1800"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altLang="x-none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Đau sau mổ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Time PT dài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vi-VN" sz="1800"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Khó học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38" name="Picture 2" descr="Machine generated alternative text:&#10;ATA 2015 KHUYÉN cÅo &#10;• RECOMMENDATION 26 &#10;For patients with thyroid the &#10;unless there are contraindications to this surgery. Thyroi &#10;low-risk, unifocal, intrathyroidal papillary carci- &#10;nomas in the absence of prior head and neck irradiation or &#10;radiologically or clinically involved cervical nodal metas- &#10;tases. Recommendation rating: A &#10;ATA 2009 &#10;• RECOMMENDATION 35 &#10;(A) For patients with thyroid cancer *cm, or with gross &#10;extrathyroidal extension (clinical T4). or clinically appar- &#10;ent metastatic disease to nodes (clinical N l) or distant sites &#10;(clinical MI). the initial surgical procedure should include &#10;a near-total or total thyroidectomy and gross removal of all &#10;primary tumo« unless there are contraindications to this &#10;procedure. &#10;(B) For patients with thyroid cancer k4crO &#10;without extrathyroidal extension, and without clinical evi- &#10;dence of any lymph node metastases (cNO), the initial &#10;surgical procedure can be either a bilateral procedure (near; &#10;total or total thyroidectomy) or unilateral procedure &#10;(lobectomy). Thyroid lobectomy atone may be sufficient &#10;initial treatment for low-risk papillary and follicular car; &#10;CinomaS; however. the treatment team may choose total &#10;thyroidectomy to enable RAI therapy or to enhance follow- &#10;up based upon disease features and/or patient preferences. &#10;(C) If surgery is chosen for patients with thyroid cancer &#10;cm without extrathyroidal extension and CN(). the initial &#10;surgical procedure should be a thyroid lobectomy unless &#10;there are clear indications to remove the contralateral lobe. &#10;Thyroid lobectomy alone is sufficient treatment for small, &#10;unifocal, intrathyroidal carcinomas in the absence of prior &#10;head and neck radiation, familial thyroid carcinoma, or &#10;clinically detectable cervical nodal metastases. ">
            <a:extLst>
              <a:ext uri="{FF2B5EF4-FFF2-40B4-BE49-F238E27FC236}">
                <a16:creationId xmlns:a16="http://schemas.microsoft.com/office/drawing/2014/main" id="{C37E2E77-0B20-418F-9BA4-9C80E690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33" y="144146"/>
            <a:ext cx="9737655" cy="663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CE934-0B81-46AA-A8C9-72464423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5F51-0149-434D-9180-3B7397D31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achine generated alternative text:&#10;American Thyroid Association (ATA) 2015 &#10;Clinical presentation &#10;Cancer cm &#10;• &#10;No extrathyroid extension &#10;• &#10;No lymph node metastasis ( clinical NO) &#10;• &#10;Cancer &gt; I cm or &lt;4 cm &#10;• &#10;No extrathyroid extension &#10;• &#10;No lymph node metastasis ( clinical NO) &#10;• &#10;Cancer &gt; 4 cm &#10;• &#10;Gross extrathyroid extension (clinical T4) &#10;• &#10;• Clinically apparent lymph node ( clinical NI) or &#10;distant mets ( clinical Ml) &#10;Recommendation &#10;Lobectomy &#10;Near-total or total thyroidectomy, or lobectomy ( risk &#10;stratification/ enable RAJ) &#10;(physical and patient preferences &#10;Near- total or total thyroidectomy and excision of all &#10;primary tumor ( unless with contraindications) ">
            <a:extLst>
              <a:ext uri="{FF2B5EF4-FFF2-40B4-BE49-F238E27FC236}">
                <a16:creationId xmlns:a16="http://schemas.microsoft.com/office/drawing/2014/main" id="{F824D63D-4284-408D-8BC1-C429E602D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13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CE48-69D3-4B0E-8E6C-A1206800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6FE28-5BE1-4EC8-A4C6-2A9912C37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Machine generated alternative text:&#10;NAO HACH cÖ &#10;hech cb trung tam cho nhü'ng BN låm sång &#10;xåm lån hqch cd trung tam nén di kém cåt &#10;giåp toån bé &#10;Nao h?Ch cb trung tåm dw phöng T3,4 cNO hoöc &#10;cN1b &#10;Khöng neo hqch cd trung tam dw phöng TI hoöc &#10;T2 cNO vå d6i phån Ibn ung thu' thé nang &#10;The role of therapeutic lymph node dissection for treatment &#10;Of thyroid cancer nodal meta.qa.ses is well accepted for CN I &#10;disease (336.346—348). However, the value of routine pro; &#10;phylactic level VI (central) neck dissection for CM) disease &#10;remains unclear. Central compartment dissection (therapeutic &#10;[B8J Lynph Ossectjqi &#10;• RECOMMENDATION 36 &#10;(A) Therapeutic Central-compartmer@ (level VI) neck &#10;dissection for gatients with clinically involved central &#10;nodes should accompany total thyroidectomy to provide &#10;clearance of disease from the central neck. &#10;(Strong recommendation, Moderate-quality evidence) &#10;(B) Prophylactic central-compartment neck dissection &#10;(ipsilateral or bilateral) should be considered in patients &#10;with papillary thyroid carcinoma with clinically unin- &#10;volved central neck lymph nodes (cN()) who have ad: &#10;Vanced primary tumors (T3 or T4) or clinically involved &#10;lateral neck nodes (cNIb), or if the information will be &#10;used to plan further steps in therapy. &#10;(Weak recommendation, Low-quality evidence) &#10;(C) Thyroidectomy without prophylactic central neck &#10;dissection is appropriate for small (Tl ocT2), noninvasive, &#10;clinically node-negative ITC (cN0) and for most &#10;follicular cancers. &#10;• RECOMMENDATION 37 &#10;Therapeutic lateral neck compartmental lymph node dis- &#10;section be performed for patients with bicm'-provet€ &#10;metaqatic lateral cervical &#10;(Strong recommendation, Moderate-quality evidence) ">
            <a:extLst>
              <a:ext uri="{FF2B5EF4-FFF2-40B4-BE49-F238E27FC236}">
                <a16:creationId xmlns:a16="http://schemas.microsoft.com/office/drawing/2014/main" id="{8023303E-47F7-4A0F-BC9C-88B2EEFB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1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0A5E-053E-474C-AFC6-A4EE0E7D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7FF03-8F9A-4DEF-8C8D-A6D254314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Machine generated alternative text:&#10;DIÉU TRI HO TRO &#10;ADJUVANi THERÄPY &#10;HOW ? &#10;Radioiodine (131-1) microscopic disease &#10;• Therapy : 150-200 mCi &#10;• Remnant Ablation: 30 mCi &#10;&gt; External beam RT macroscopic disease &#10;&gt; Thyroxine &#10;&gt;Chemotherapy, targeted agents ">
            <a:extLst>
              <a:ext uri="{FF2B5EF4-FFF2-40B4-BE49-F238E27FC236}">
                <a16:creationId xmlns:a16="http://schemas.microsoft.com/office/drawing/2014/main" id="{812EF418-4BBF-4147-A2E8-6DD5A0C7A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154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B4A-A292-4E04-B947-B6471D6E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49F2-7666-435E-B16B-13633912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Machine generated alternative text:&#10;ATA low risk &#10;( 1-40/0) &#10;ATA &#10;intermediate &#10;risk &#10;(5-30%) &#10;ATA high risk &#10;(30-50%) &#10;ATA Risk Stratification &#10;Papillary thyroid cancer (with all of the following): &#10;• No local or distant metastases; &#10;All macroscopic tumor has been resected &#10;• No tumor invasion of loco-regional tissues or structures &#10;• The tumor does not have aggressive histology (e.g., tall cell, hobnail variant, columnar cell carcinoma) &#10;• If 1311 is given, there are no RAI-avid metastatic foci outside the thyroid bed on the first posttreatment whole-body RAI &#10;scan &#10;No vascular invasion &#10;Clinical NO or 5 pathologic NI micrometastases(&lt;O.2 cm in largest dimension) &#10;Intrathyroidal, encapsulated follicular variant of papillary thyroid cancer &#10;Intrathyroidal, well differentiated follicular thyroid cancer with capsular invasion and no or minimal (&lt;4 foci) vascular invasion &#10;Intrathyroidal, papillary microcarcinoma, unifocal or multifocal, including BRAFV600E mutated (if known) &#10;Microscopic invasion of tumor into the perithyroidal soft tissues &#10;RAI-avid metastatic foci in the neck on the first posttreatment whole-body RAI scan &#10;Aggressive histology (e.g., tall cell, hobnail variant, columnar cell carcinoma) &#10;Papillary thyroid cancer with vascular invasion &#10;Clinical NI or &gt;5 pathologic NI with all involved lymph nodes &lt;3 cm in largest dimension &#10;Multifocal papillary microcarcinoma with ETE and BRAFV600E mutated (if known) &#10;Macroscopic invasion of tumor into the perithyroidal soft tissues (gross ETE) &#10;Incomplete tumor resection &#10;Distant metastases &#10;Postoperative serum thyroglobulin suggestive of distant metastases &#10;Pathologic NI with any metastatic lymph node 2 3 cm in largest dimension &#10;Follicular thyroid cancer with extensive vascular invasion (&gt; 4 foci of vascular invasion) ">
            <a:extLst>
              <a:ext uri="{FF2B5EF4-FFF2-40B4-BE49-F238E27FC236}">
                <a16:creationId xmlns:a16="http://schemas.microsoft.com/office/drawing/2014/main" id="{F53B02C2-571E-41EE-8763-08FF1034A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61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DDD8-3BBD-499D-B369-8B9E9D11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F08E-662E-4C37-994F-75CC5352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Machine generated alternative text:&#10;RADIOIODINE 131-1 - WHO SHOULD WE TREAT? &#10;Suspicous/malignant thyroid nodule (DTC) &#10;RAI Treatment &#10;Traditionally, RAI treatment has been used in with &#10;DFC to ablate residual thyroid tissue and to postoperatively &#10;eradiAte possible residual cancer, thereby decreasing the long- &#10;term risk of recurrent disease (55, 56). It should not be used in &#10;patients with even ifthey have DIC in addition to ATC in the &#10;pathology. It can also be used to identify and treat patients with &#10;distant metastatic disease that is sensitive to RAI. Side effects are &#10;common with 1-131 therapy, including salivary gland dysfunction &#10;(&gt;40%), abnormally dry eyes (25%), transient fertility reduction &#10;(20%), transient leukopenia, and thrombocytopenia (57). Guide: &#10;lines now recommend a selective use of RAI, based on a risk, &#10;Adapted, individualized approach) although RAI is still recom- &#10;mended in patients with aggressive primary lesion' o/ metastatic &#10;disease in the neck or beyond. RAI remnant ablation is nog &#10;recommended (tumor diameter &lt;1 cm) or not routinely recom- &#10;mended (tumor diameter 1—4 cm) after lobectomy or total &#10;thyroidectomy for patients with unifocal papillary &#10;noma in the absence of other adverse features ( 15). &#10;Preoperative &#10;fi ndings: &#10;Nodule &#10;Surgical &#10;procedure &#10;Postoperative &#10;findings &#10;Rise: &#10;Indications for &#10;RAI therapy &#10;cm &#10;Lobectomy &#10;Low &#10;Tla &#10;&gt;1 cm and &lt;4 cm &#10;No evidence of &#10;LN metastasis &#10;Total thyroidectomy &#10;Low &#10;Tlb-T2 &#10;FTC with no/minimal &#10;vascular invasion &#10;I &#10;Intermediate &#10;Nia, &#10;Nib &#10;I &#10;cm &#10;Evidence of LN metastasis/ &#10;distant metastasis &#10;Total thyroidectomy &#10;with LN dissection &#10;High &#10;FTC with extensive &#10;vascular invasion &#10;0 2016 American Association for Cancer Research ">
            <a:extLst>
              <a:ext uri="{FF2B5EF4-FFF2-40B4-BE49-F238E27FC236}">
                <a16:creationId xmlns:a16="http://schemas.microsoft.com/office/drawing/2014/main" id="{8CD995CA-C287-4685-ADE5-20F69C5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7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4213-75C0-48D8-9631-1D93ACF1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F2AB9-4036-456B-B5EA-37EDD92C3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Machine generated alternative text:&#10;TAI SAO &lt; MU/L CHO TÅT cÅ MOI NGUÖI &#10;•Low TSH = High FT4 &#10;•Prolonged hyperthyroidism &#10;• Atrial fibrillation &#10;• Cardiac hypertrophy and dysfunction &#10;• Accelerated osteoporosis &#10;Balance risk of recurrence vs hyperthyroidism ">
            <a:extLst>
              <a:ext uri="{FF2B5EF4-FFF2-40B4-BE49-F238E27FC236}">
                <a16:creationId xmlns:a16="http://schemas.microsoft.com/office/drawing/2014/main" id="{DDF722C7-A1E1-46BD-AE74-55C8A9FCD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98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8BDA-9545-4ECE-A541-D669C8AF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Machine generated alternative text:&#10;TÖM LAI &#10;Benign &#10;&lt;5% false negative &#10;Non-diagnostic &#10;Malignant &#10;&lt;5% false negative &#10;Suspicious &#10;risk 50—75% &#10;Intermediate &#10;risk 15—20% &#10;Repeat in 12—18 &#10;months &#10;Repeat USS and FNA &#10;Surgery &#10;If follicular or &#10;Hürthle cell &#10;Repeat USS and FNA &#10;Non-diagnostic &#10;Hemithyroidectomy &#10;or repeat in 6—12 &#10;months ">
            <a:extLst>
              <a:ext uri="{FF2B5EF4-FFF2-40B4-BE49-F238E27FC236}">
                <a16:creationId xmlns:a16="http://schemas.microsoft.com/office/drawing/2014/main" id="{F0F01CC1-6C1B-4807-9164-486792CA67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9" y="365125"/>
            <a:ext cx="10893778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416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D1E8-2DBE-4C93-86BF-301A4910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7E99-0DC6-46A7-9A5A-B226CD69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Machine generated alternative text:&#10;DOI NHÄN GlÅp LANH TiNH &#10;• RECOMMENDATION 28 &#10;Recurrent cystic thyroid nodules with benign cytology &#10;should be considered for surgical removal or percutaneous &#10;ethanol injection (PEI) based on compressive symptoms &#10;and cosmetic concerns. Asymptomatic cystic nodules may &#10;be followed conservatively. &#10;(Weak recommendation, Low-quality evidence) &#10;• RECOMMENDATION 29 &#10;There are no data to guide recommendations on the use of &#10;thyroid hormone therapy in patients with gppyipg nodules &#10;that are benign on cytology, &#10;Evidence from multiple prospective, RCTS, and from three &#10;meta-analyses suggest that thyroid hormone supplementation) &#10;in doses that suppress the serum TSH to subnormal levels &#10;may result in a decrease in nodule size and may prevent the &#10;appearance of new nodules in regions of the world with &#10;borderline low iodine intake (239,243—245). However, the &#10;effect is modest, with most studies suggesting an average &#10;5%—15% reduction in nodule volume when treated with &#10;suppressive levothyroxine (LT4) therapy for 6—18 months. &#10;[A277 What is the role of medical or surqical &#10;therapy for benign thyrpid rodules? &#10;• RECOMMENDATION 25 &#10;Routine TSH suppression theiapyforbéiiign thyroid nod; &#10;Oles in iodine sufficient populations is not recommended; &#10;Though modest responses to therapy can be detected, the &#10;potential harm outweighs benefit for most patients. &#10;(Strong recommendation, High-quality evidence) &#10;• RECOMMENDATION 26 &#10;Individual patients with benign7ßoli&amp;, or mostly solid &#10;&quot;odules should have adequate iodine intake. If inadequate &#10;dietary intake is found or suspected, a daily supplement &#10;(gontaining 150 gg iodine) is recommended; &#10;(Strong recommendation, Moderate-quality evidence) &#10;• RECOMMENDATION 27 &#10;(A) Surgery may be considered for growing nodules that &#10;are benign after repeat FNA if they are large (&gt;4cm &#10;causing compressive or structural symptoms, or based &#10;upon clinical concern. &#10;(Weak recommendation, Low-quality evidence) &#10;(B) Patients with growing nodules that are benign after &#10;FNA should be regularly monitored. Most asymptomatic &#10;nodules demonstrating modest growth should be followed &#10;Vithout interygpüpp; &#10;(Strong recommendation, Low-quality evidence) ">
            <a:extLst>
              <a:ext uri="{FF2B5EF4-FFF2-40B4-BE49-F238E27FC236}">
                <a16:creationId xmlns:a16="http://schemas.microsoft.com/office/drawing/2014/main" id="{57DAEABA-9FE6-4435-9555-E4CC89E3A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69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>
            <a:extLst>
              <a:ext uri="{FF2B5EF4-FFF2-40B4-BE49-F238E27FC236}">
                <a16:creationId xmlns:a16="http://schemas.microsoft.com/office/drawing/2014/main" id="{2C586DDE-8E50-44A7-8607-69A304BF1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134600" y="6416676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5594E8DA-3B18-4743-B106-610E6FE08BFF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683" name="Text Box 2">
            <a:extLst>
              <a:ext uri="{FF2B5EF4-FFF2-40B4-BE49-F238E27FC236}">
                <a16:creationId xmlns:a16="http://schemas.microsoft.com/office/drawing/2014/main" id="{CBA9E8E5-3004-4E27-942D-F516A1FAF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33401"/>
            <a:ext cx="548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vi-V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0579" name="Rectangle 3">
            <a:extLst>
              <a:ext uri="{FF2B5EF4-FFF2-40B4-BE49-F238E27FC236}">
                <a16:creationId xmlns:a16="http://schemas.microsoft.com/office/drawing/2014/main" id="{D3119425-08F2-459C-BC08-A976FA100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7620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vi-VN" altLang="en-US" sz="280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685" name="Text Box 4">
            <a:extLst>
              <a:ext uri="{FF2B5EF4-FFF2-40B4-BE49-F238E27FC236}">
                <a16:creationId xmlns:a16="http://schemas.microsoft.com/office/drawing/2014/main" id="{0005C216-21CF-4FE6-BF99-EB5DD6B40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762001"/>
            <a:ext cx="693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XẾP GIAI ĐOẠN</a:t>
            </a:r>
          </a:p>
        </p:txBody>
      </p:sp>
      <p:sp>
        <p:nvSpPr>
          <p:cNvPr id="71686" name="Rectangle 5">
            <a:extLst>
              <a:ext uri="{FF2B5EF4-FFF2-40B4-BE49-F238E27FC236}">
                <a16:creationId xmlns:a16="http://schemas.microsoft.com/office/drawing/2014/main" id="{4F705E1C-5E06-41BE-BCEA-8CA3197F9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824" y="1711018"/>
            <a:ext cx="7609455" cy="1200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Carcinôm dạng nhú hoặc nang </a:t>
            </a:r>
            <a:r>
              <a:rPr lang="vi-VN" altLang="en-US" sz="3600" strike="sngStrike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 </a:t>
            </a:r>
            <a:r>
              <a:rPr lang="en-US" altLang="en-US" sz="3600" strike="sngStrike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45 tuổi</a:t>
            </a:r>
            <a:endParaRPr lang="vi-VN" altLang="en-US" sz="3600" strike="sngStrik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vi-VN" altLang="en-US" sz="360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(mới là &lt;55 luôn nha)</a:t>
            </a:r>
            <a:endParaRPr lang="en-US" altLang="en-US" sz="360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80582" name="Group 6">
            <a:extLst>
              <a:ext uri="{FF2B5EF4-FFF2-40B4-BE49-F238E27FC236}">
                <a16:creationId xmlns:a16="http://schemas.microsoft.com/office/drawing/2014/main" id="{4B35BA1F-908A-4D95-8656-20481E2D9F5E}"/>
              </a:ext>
            </a:extLst>
          </p:cNvPr>
          <p:cNvGraphicFramePr>
            <a:graphicFrameLocks noGrp="1"/>
          </p:cNvGraphicFramePr>
          <p:nvPr/>
        </p:nvGraphicFramePr>
        <p:xfrm>
          <a:off x="3042132" y="3109510"/>
          <a:ext cx="5625974" cy="1674291"/>
        </p:xfrm>
        <a:graphic>
          <a:graphicData uri="http://schemas.openxmlformats.org/drawingml/2006/table">
            <a:tbl>
              <a:tblPr/>
              <a:tblGrid>
                <a:gridCol w="1190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49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</a:t>
                      </a: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Bất kỳ</a:t>
                      </a: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Bất kỳ</a:t>
                      </a: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M0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00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</a:t>
                      </a: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00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II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00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Bất kỳ T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Bất kỳ</a:t>
                      </a: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00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M1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696" name="Text Box 16">
            <a:extLst>
              <a:ext uri="{FF2B5EF4-FFF2-40B4-BE49-F238E27FC236}">
                <a16:creationId xmlns:a16="http://schemas.microsoft.com/office/drawing/2014/main" id="{088ABDA5-0749-4D07-8CE8-30653C693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943600"/>
            <a:ext cx="685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UICC Classification of malignant tumors 7</a:t>
            </a:r>
            <a:r>
              <a:rPr lang="en-US" altLang="en-US" sz="1200" baseline="30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edition 2010</a:t>
            </a:r>
          </a:p>
        </p:txBody>
      </p:sp>
      <p:pic>
        <p:nvPicPr>
          <p:cNvPr id="2050" name="Picture 2" descr="Machine generated alternative text:&#10;1. Dé tubi diém cät chån doån dwpc sü' dung phän 10?i giai doen dä täng tü' 45 &#10;tubi Ién 55 tubi. &#10;(The age at diagnosis cutoff used for staging was increased from 45 years to 55 years.) &#10;AJCC 7th &#10;ANATOMIC STAGE/PROGNOSTIC GROUPS &#10;AJCC 8th &#10;Age at. Diagnosis &#10;A recent international multicenter retrospective study &#10;Separate stage groupings are recommended for papillary &#10;or follicular (differentiated), medullary, and anaplastic demonstrated that the age cut point from 45 to &#10;(undifferentiated) carcinoma &#10;55 years„ 17% of the patient population was downstaged to &#10;Papillary orfollicular (differentiated) a lower risk category.37•52 Overall, of patients who &#10;Stage I &#10;Stage Il &#10;Stage I &#10;stage 11 &#10;Stage Ill &#10;stage IVA &#10;Stage IV B &#10;Stage IVC &#10;VNDER 45 &#10;Any T &#10;Any T &#10;45 YEARS &#10;T2 &#10;T4a &#10;T4a &#10;T2 &#10;T4a &#10;T4b &#10;Any T &#10;Any N &#10;Any N &#10;NO &#10;NO &#10;NO &#10;Nia &#10;NO &#10;Nib &#10;Nib &#10;N 1b &#10;Nib &#10;Any N &#10;Any N &#10;would have been classified as having advanced-stage dis- &#10;MO &#10;ease based on the 45- ear-old cut oint (Sta e 111/1 V) were &#10;ownsta ed to Sta e 1/11 when a 55- ear-old cut Oint w &#10;used, without aff &#10;MO &#10;•v curves in &#10;Furthermore, an age cutoff of 55 years produced &#10;MO &#10;a wider distribution in survival among the risk groups, &#10;MO &#10;MO ranging from 99.6% in Stage I to 70% in Stage IV, com- &#10;MO pared with the corresponding values of 99.6% and 79% &#10;MO &#10;when 45 years was used as the age cut point. Likewise, Ito &#10;MO &#10;MO et al.49 demonstrated effective risk stratification when com- &#10;MO paring the iStage modifications with the Union for &#10;MO &#10;MO International Cancer Control (UICC) TNM system. &#10;MO Therefore, although it seems unlikely that raising the age &#10;MO will have a significant impact on the erformance of the &#10;Ml stagine system, Rdo Äave e Slgm cant c inic &#10;ene &#10;of reventin u sta in based onl on a e of dia nosis &#10;between 45 and 55 ears in atients w &#10;age at &#10;diagnosis is... &#10;k55yeaß &#10;AnyT &#10;55 yearÅ &#10;55 years &#10;55 years &#10;55 years &#10;55 years &#10;55 years &#10;55 years &#10;5 &#10;And Tis.. IS. &#10;Any T &#10;T3arr3b &#10;T4a &#10;T4b &#10;Any T &#10;AndN &#10;Any N &#10;Any N &#10;NO[NX &#10;NO[NX &#10;Any N &#10;Any N &#10;Any N &#10;AnyN &#10;AndM &#10;is... &#10;MO &#10;Ml &#10;MO &#10;MO &#10;MO &#10;MO &#10;MO &#10;MO &#10;MO &#10;Ml &#10;Then the &#10;stage group &#10;is... &#10;Il &#10;Il &#10;Ill &#10;IVA ">
            <a:extLst>
              <a:ext uri="{FF2B5EF4-FFF2-40B4-BE49-F238E27FC236}">
                <a16:creationId xmlns:a16="http://schemas.microsoft.com/office/drawing/2014/main" id="{05E213F5-84D0-48BA-8CEF-7C80D9B4F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8640"/>
            <a:ext cx="9144000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>
            <a:extLst>
              <a:ext uri="{FF2B5EF4-FFF2-40B4-BE49-F238E27FC236}">
                <a16:creationId xmlns:a16="http://schemas.microsoft.com/office/drawing/2014/main" id="{24E1A203-C161-4C7E-8F0D-21890682A18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134600" y="6416676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5A665C33-559C-4A50-B5CA-5D54AB869AA1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4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B4E1F0A5-F0CB-42EB-904A-6F15F169E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33401"/>
            <a:ext cx="548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vi-V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4B169361-E59D-46F1-954F-BB40A9588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7620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vi-VN" altLang="en-US" sz="280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733" name="Text Box 4">
            <a:extLst>
              <a:ext uri="{FF2B5EF4-FFF2-40B4-BE49-F238E27FC236}">
                <a16:creationId xmlns:a16="http://schemas.microsoft.com/office/drawing/2014/main" id="{108DF5D4-6E40-4F00-B952-4E2614895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33401"/>
            <a:ext cx="693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XẾP GIAI ĐOẠN</a:t>
            </a:r>
          </a:p>
        </p:txBody>
      </p:sp>
      <p:sp>
        <p:nvSpPr>
          <p:cNvPr id="73734" name="Rectangle 5">
            <a:extLst>
              <a:ext uri="{FF2B5EF4-FFF2-40B4-BE49-F238E27FC236}">
                <a16:creationId xmlns:a16="http://schemas.microsoft.com/office/drawing/2014/main" id="{8EDFDFEE-3C89-4DD6-A76E-E643C8D1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1" y="1105654"/>
            <a:ext cx="6745560" cy="6395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Carcinôm dạng nhú hoặc nang, </a:t>
            </a:r>
            <a:r>
              <a:rPr lang="vi-VN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≥5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tuổi</a:t>
            </a:r>
            <a:endParaRPr lang="en-US" altLang="en-US" sz="28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5632" name="Group 32">
            <a:extLst>
              <a:ext uri="{FF2B5EF4-FFF2-40B4-BE49-F238E27FC236}">
                <a16:creationId xmlns:a16="http://schemas.microsoft.com/office/drawing/2014/main" id="{82ABFCD8-F910-4B82-8459-DD1FB9CF12FD}"/>
              </a:ext>
            </a:extLst>
          </p:cNvPr>
          <p:cNvGraphicFramePr>
            <a:graphicFrameLocks noGrp="1"/>
          </p:cNvGraphicFramePr>
          <p:nvPr/>
        </p:nvGraphicFramePr>
        <p:xfrm>
          <a:off x="2590801" y="2083392"/>
          <a:ext cx="6877368" cy="3719526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 I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T1a, T1b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N0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M0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 II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T2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N0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M0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62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 III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T1,T2,T3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N1a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M0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62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 IVA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T1,T2,T3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T4a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N1b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N0, N1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M0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 IVB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T4b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Bất kỳ N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M0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 IVC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Bất kỳ T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Bất kỳ N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M1</a:t>
                      </a:r>
                    </a:p>
                  </a:txBody>
                  <a:tcPr marT="47143" marB="471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3760" name="Text Box 33">
            <a:extLst>
              <a:ext uri="{FF2B5EF4-FFF2-40B4-BE49-F238E27FC236}">
                <a16:creationId xmlns:a16="http://schemas.microsoft.com/office/drawing/2014/main" id="{900414F3-E6F3-4BEE-9CFC-7017E4D90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248400"/>
            <a:ext cx="685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UICC Classification of malignant tumors 7</a:t>
            </a:r>
            <a:r>
              <a:rPr lang="en-US" altLang="en-US" sz="1200" baseline="30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edition 2010</a:t>
            </a:r>
          </a:p>
        </p:txBody>
      </p:sp>
      <p:pic>
        <p:nvPicPr>
          <p:cNvPr id="1028" name="Picture 4" descr="Machine generated alternative text:&#10;2. Xäm Iån vi thé bén ngoäi tuyén giåp dä dwec loqi bö khöi dinh nghia cüa bénh &#10;T3. xåm Iån tuyén giåp vi thé khöng ånh hwöng dén phån 10?i T hoäc giai doqn &#10;tbng thé &#10;3. T3a Iå mét phån 10?i mö'i vå dé cap dén mét kh6i u&gt; 4 cm kich thwöc Ibn nhåt &#10;vå gibi hen trong tuyén giåp. &#10;4.T3b Iä mét phän loqi mö'i vä dwec dinh nghia Iä mét khöi u co kich thwöc båt ky &#10;vö'i phån xån Iån dei thé ngoåi tuyén giåp chi xåm Iån cåc co' bäng ( co' strap) (co' &#10;ü'C möng, co' ü'C giåp, giåp mong hoäc co' vai möng). &#10;Primary Tumor (T) &#10;Note: All categories may be subdivided: (s) solitary tumor and &#10;(m) multifocal tumor (the largest determines the classification). AJCC 7th &#10;T Category T Criteria &#10;TX &#10;TO &#10;Tl &#10;Tia &#10;Tib &#10;Primary tumor cannot be assessed &#10;No evidence of primary tumor &#10;Tumor 2 cm or less in greatest dimension limited &#10;to the thyroid &#10;Tumor I cm or less, limited to the thyroid &#10;Tumor more than I cm but not more than 2 cm in &#10;greatest dimension, limited to the thyroid &#10;Tumor more than 2 cm but not more than 4 cm in &#10;greatest dimension limited to the thyroid &#10;Tumor more than 4 cm in greatest dimension &#10;limited to the thyroid or any tumor with minima! &#10;extrathyroid extension (e.g., extension to ster- &#10;nothyroid muscle or perithyroid soft tissues) &#10;AJCC 8th TO &#10;Tia &#10;Tib &#10;T3a &#10;T3b &#10;Primary tumor cannot be assessed &#10;No evidence of primary tumor &#10;Tumor S2 cm in greatest dimension limited to the &#10;thyroid &#10;Tumor Sl cm in greatest dimension limited to the &#10;thyroid &#10;Tumor cm but S2 cm in greatest dimension &#10;limited to the thyroid &#10;Tumor &gt;2 cm but cm in greatest dimension &#10;limited to the thyroid &#10;furnor &gt;4 cm limited to the thyroid, or gross &#10;gxtrathyroidal extension invading only strap muscles &#10;Tumor &gt;4 cm limited to the thyroid &#10;Gross extrathyroidal extension invading only strap &#10;muscles (sternohyoid, stemothyroid, thyrohyoid, or &#10;omohyoid muscles) from a tumor of any size ">
            <a:extLst>
              <a:ext uri="{FF2B5EF4-FFF2-40B4-BE49-F238E27FC236}">
                <a16:creationId xmlns:a16="http://schemas.microsoft.com/office/drawing/2014/main" id="{02ACBDD4-C442-4ED6-BA99-037E95B8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8640"/>
            <a:ext cx="9144000" cy="633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chine generated alternative text:&#10;5. Dinh nghia h?Ch cd trung tam (NIa) dä du'Q'C mö' réng dé bao gbm cå &#10;cåc h?Ch nh6m VI vå cåp VII (trung thåt trén).Trwöc däy, hech nhöm VII &#10;dwpc phän 10?i Iå h0?Ch bech huyét cd bén (NIb). &#10;AJCC 7th &#10;Regional Lymph Nodes (N) &#10;Regional lymph nodes are the central compartment, lateral &#10;cervical, and upper mediastinal lymph nodes. &#10;AJCC 8th &#10;Definition of Regional Lymph Node (N) &#10;N Category N Criteria &#10;NX &#10;NO &#10;NI &#10;Regional lymph nodes cannot be assessed &#10;No regional lymph node metastasis &#10;Re ional I &#10;h node metastasis &#10;(pretracheal, paratracheal, &#10;tastasls to v &#10;and prelaryngeal/Delphian lymph nodes) &#10;Metastasis to unilateral, bilateral, or contralateral &#10;cervical (Levels I, Il, Ill, IV, or V) or retro ha eal &#10;or superior ediastinall &#10;no es vel &#10;9 &#10;11B &#10;VA &#10;VB &#10;IV &#10;vil &#10;Of the lyn-vph levels in the neck &#10;NO &#10;NOa &#10;NOb &#10;Nib &#10;Regional lymph nodes cannot be assessed &#10;No evidence of locoregional lymph node &#10;metastasis &#10;One or more cytologically or histologically &#10;confirmed benign lymph nodes &#10;No radiologic or clinical evidence of locoregional &#10;lymph node metastasis &#10;Metastasis to regional nodes &#10;Metastasis to level VI or VII (pretracheal, &#10;paratracheal, or or upper &#10;mediastinal) lymph nodes. This can be unilateral &#10;or bilateral disease. &#10;Metastasis to unilateral, bilateral, or contralateral &#10;lateral neck lymph nodes (levels I, Il, Ill, IV, or V) &#10;or retropharyngeal lymph nodes ">
            <a:extLst>
              <a:ext uri="{FF2B5EF4-FFF2-40B4-BE49-F238E27FC236}">
                <a16:creationId xmlns:a16="http://schemas.microsoft.com/office/drawing/2014/main" id="{49CC9A1E-CFE2-44DD-9164-DCA1203B4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2656"/>
            <a:ext cx="9144000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6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D6i vöi ung thw tuyén giåp khöng bi#t hoå &#10;Anaplastic thyroid carcinoma &#10;Anaplastic carcinoma &#10;All anaplastic carcinomas are considered Stage IV &#10;stage IVA &#10;stage Ivc &#10;T4a &#10;T4b &#10;AnyT &#10;AJCC 7th &#10;Any N &#10;Any N &#10;Any N &#10;MO &#10;MO &#10;Ml &#10;Anaplastic &#10;When T is... &#10;Tl-T3a &#10;Tl-T3a &#10;T3b &#10;Any T &#10;And N is... &#10;NO/NX &#10;Any N &#10;Any N &#10;Any N &#10;And M is... &#10;MO &#10;MO &#10;MO &#10;MO &#10;AJCC 8th &#10;Then the stage &#10;group is... &#10;IVA &#10;IVB &#10;IVB &#10;IVB &#10;IVC ">
            <a:extLst>
              <a:ext uri="{FF2B5EF4-FFF2-40B4-BE49-F238E27FC236}">
                <a16:creationId xmlns:a16="http://schemas.microsoft.com/office/drawing/2014/main" id="{81772A88-BCDB-4BA2-B219-8BAD6CD29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6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Title 1">
            <a:extLst>
              <a:ext uri="{FF2B5EF4-FFF2-40B4-BE49-F238E27FC236}">
                <a16:creationId xmlns:a16="http://schemas.microsoft.com/office/drawing/2014/main" id="{537704C9-665B-4B8D-AB8C-0EE278D11D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28600"/>
            <a:ext cx="1676400" cy="838200"/>
          </a:xfr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eaLnBrk="1" hangingPunct="1">
              <a:defRPr/>
            </a:pPr>
            <a:r>
              <a:rPr lang="en-US" altLang="x-none" sz="1700" noProof="1">
                <a:solidFill>
                  <a:srgbClr val="000000"/>
                </a:solidFill>
              </a:rPr>
              <a:t>ĐIỀU TRỊ</a:t>
            </a:r>
          </a:p>
        </p:txBody>
      </p:sp>
      <p:sp>
        <p:nvSpPr>
          <p:cNvPr id="75780" name="Content Placeholder 2">
            <a:extLst>
              <a:ext uri="{FF2B5EF4-FFF2-40B4-BE49-F238E27FC236}">
                <a16:creationId xmlns:a16="http://schemas.microsoft.com/office/drawing/2014/main" id="{D740D4D9-D6E4-42A9-A343-B66D931524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475" y="1333500"/>
            <a:ext cx="8655050" cy="4876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>
                <a:solidFill>
                  <a:srgbClr val="000000"/>
                </a:solidFill>
              </a:rPr>
              <a:t>Phẫu trị tận gốc T, N là quan trọng nhất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>
                <a:solidFill>
                  <a:srgbClr val="000000"/>
                </a:solidFill>
              </a:rPr>
              <a:t>Giảm thiểu tối đa biến chứng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>
                <a:solidFill>
                  <a:srgbClr val="000000"/>
                </a:solidFill>
              </a:rPr>
              <a:t>Cho phép đánh giá giai đoạn bệnh chính xác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>
                <a:solidFill>
                  <a:srgbClr val="000000"/>
                </a:solidFill>
              </a:rPr>
              <a:t>Tạo điều kiện thuận lợi điều trị I</a:t>
            </a:r>
            <a:r>
              <a:rPr lang="en-US" altLang="en-US" baseline="30000">
                <a:solidFill>
                  <a:srgbClr val="000000"/>
                </a:solidFill>
              </a:rPr>
              <a:t>131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>
                <a:solidFill>
                  <a:srgbClr val="000000"/>
                </a:solidFill>
                <a:highlight>
                  <a:srgbClr val="FFFF00"/>
                </a:highlight>
              </a:rPr>
              <a:t>Dễ dàng theo dõi </a:t>
            </a:r>
            <a:r>
              <a:rPr lang="vi-VN" altLang="en-US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altLang="en-US">
                <a:solidFill>
                  <a:srgbClr val="000000"/>
                </a:solidFill>
                <a:highlight>
                  <a:srgbClr val="FFFF00"/>
                </a:highlight>
              </a:rPr>
              <a:t> xạ hình toàn thân,đo thyroglobulin.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>
                <a:solidFill>
                  <a:srgbClr val="000000"/>
                </a:solidFill>
                <a:highlight>
                  <a:srgbClr val="00FF00"/>
                </a:highlight>
              </a:rPr>
              <a:t>Giảm thiểu tối đa tái phát và di căn xa: I</a:t>
            </a:r>
            <a:r>
              <a:rPr lang="en-US" altLang="en-US" baseline="30000">
                <a:solidFill>
                  <a:srgbClr val="000000"/>
                </a:solidFill>
                <a:highlight>
                  <a:srgbClr val="00FF00"/>
                </a:highlight>
              </a:rPr>
              <a:t>131</a:t>
            </a:r>
            <a:r>
              <a:rPr lang="en-US" altLang="en-US">
                <a:solidFill>
                  <a:srgbClr val="000000"/>
                </a:solidFill>
                <a:highlight>
                  <a:srgbClr val="00FF00"/>
                </a:highlight>
              </a:rPr>
              <a:t>, liệu pháp đè nén TSH, xạ trị ngoài.</a:t>
            </a:r>
          </a:p>
        </p:txBody>
      </p:sp>
      <p:sp>
        <p:nvSpPr>
          <p:cNvPr id="75781" name="Title 1">
            <a:extLst>
              <a:ext uri="{FF2B5EF4-FFF2-40B4-BE49-F238E27FC236}">
                <a16:creationId xmlns:a16="http://schemas.microsoft.com/office/drawing/2014/main" id="{311FDA48-8B47-4653-AEC5-DD35133B9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24" y="737124"/>
            <a:ext cx="6096000" cy="57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NGUYÊN TẮC ĐIỀU TRỊ</a:t>
            </a:r>
          </a:p>
        </p:txBody>
      </p:sp>
      <p:pic>
        <p:nvPicPr>
          <p:cNvPr id="8234" name="Picture 42" descr="Machine generated alternative text:&#10;DIÉU TRI GIAI DOAN BENH TAI CHÖ &#10;Local disease only &#10;Local disease only &#10;• Lobectomy and isthmusectomy. &#10;• Total thyroidectomy with or without radioactive iodine &#10;Thyroid &#10;lobectomy &#10;Subtotal &#10;thyroidectomy &#10;Total &#10;thyroidectomy &#10;Cancer &#10;Brian O'Sullivan, UICC Manual of clinical oncology (2015), Thyroid, 626-640 ">
            <a:extLst>
              <a:ext uri="{FF2B5EF4-FFF2-40B4-BE49-F238E27FC236}">
                <a16:creationId xmlns:a16="http://schemas.microsoft.com/office/drawing/2014/main" id="{809BD6F7-AEED-44D8-A9D9-D024B8D2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664"/>
            <a:ext cx="9144000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3">
            <a:extLst>
              <a:ext uri="{FF2B5EF4-FFF2-40B4-BE49-F238E27FC236}">
                <a16:creationId xmlns:a16="http://schemas.microsoft.com/office/drawing/2014/main" id="{AE09A8BC-C8F1-4767-8DB5-A9ABF76587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134600" y="6416676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E7D6C3AD-3008-4D68-8D56-7FC6FB0C6B3F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8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803" name="Text Box 2">
            <a:extLst>
              <a:ext uri="{FF2B5EF4-FFF2-40B4-BE49-F238E27FC236}">
                <a16:creationId xmlns:a16="http://schemas.microsoft.com/office/drawing/2014/main" id="{B060A4FC-7EAF-42D0-A6C3-F404A5611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6023" y="62418"/>
            <a:ext cx="883919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PHẪU TRỊ   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32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Mức độ rộng của phẫu thuật</a:t>
            </a: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Cắt thùy toàn phần và eo giáp (Total thyroid loboisthmectomy)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Cắt giáp gần toàn phần (Near total thyroidectomy)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Cắt giáp toàn phần (Total thyroidectomy)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44606-7787-4C32-B31D-5FBFE76CD0A8}"/>
              </a:ext>
            </a:extLst>
          </p:cNvPr>
          <p:cNvGrpSpPr/>
          <p:nvPr/>
        </p:nvGrpSpPr>
        <p:grpSpPr>
          <a:xfrm>
            <a:off x="2438400" y="3049589"/>
            <a:ext cx="7924800" cy="3616325"/>
            <a:chOff x="914400" y="3049588"/>
            <a:chExt cx="7924800" cy="3616325"/>
          </a:xfrm>
        </p:grpSpPr>
        <p:pic>
          <p:nvPicPr>
            <p:cNvPr id="76804" name="Picture 3">
              <a:extLst>
                <a:ext uri="{FF2B5EF4-FFF2-40B4-BE49-F238E27FC236}">
                  <a16:creationId xmlns:a16="http://schemas.microsoft.com/office/drawing/2014/main" id="{F24B2F22-275C-4B0A-8451-6291B65ED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3049588"/>
              <a:ext cx="7467600" cy="361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05" name="Text Box 4">
              <a:extLst>
                <a:ext uri="{FF2B5EF4-FFF2-40B4-BE49-F238E27FC236}">
                  <a16:creationId xmlns:a16="http://schemas.microsoft.com/office/drawing/2014/main" id="{B014265D-B01F-4BE6-AA98-2E3FFF22D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6262688"/>
              <a:ext cx="7924800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Các loại phẫu thuật cắt giáp</a:t>
              </a:r>
            </a:p>
          </p:txBody>
        </p:sp>
        <p:sp>
          <p:nvSpPr>
            <p:cNvPr id="76806" name="Line 5">
              <a:extLst>
                <a:ext uri="{FF2B5EF4-FFF2-40B4-BE49-F238E27FC236}">
                  <a16:creationId xmlns:a16="http://schemas.microsoft.com/office/drawing/2014/main" id="{2394F163-625C-4AE3-BB70-8E810D5FC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600" y="3733800"/>
              <a:ext cx="685800" cy="38100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807" name="Line 6">
              <a:extLst>
                <a:ext uri="{FF2B5EF4-FFF2-40B4-BE49-F238E27FC236}">
                  <a16:creationId xmlns:a16="http://schemas.microsoft.com/office/drawing/2014/main" id="{01CC08CB-0F29-4F3B-A2AF-DB20D3AC1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3300" y="3962400"/>
              <a:ext cx="0" cy="137160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6808" name="Line 7">
            <a:extLst>
              <a:ext uri="{FF2B5EF4-FFF2-40B4-BE49-F238E27FC236}">
                <a16:creationId xmlns:a16="http://schemas.microsoft.com/office/drawing/2014/main" id="{109BC8EC-066E-4D7D-B00C-A8913304772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3352800"/>
            <a:ext cx="914400" cy="228600"/>
          </a:xfrm>
          <a:prstGeom prst="line">
            <a:avLst/>
          </a:prstGeom>
          <a:noFill/>
          <a:ln w="38100">
            <a:solidFill>
              <a:schemeClr val="bg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 descr="Machine generated alternative text:&#10;DIÉU TRI TINH TRANG DI cÄN HACH VIJNG &#10;Regional nodal metastases present &#10;O, &#10;Regional nodal &gt;CentraI neck dissection (CND; &#10;metastases &#10;present &#10;prelaryngeal, pretracheal and &#10;paratracheal): &#10;• Prophylactic CND is controversial &#10;A-ateral neck dissection only when &#10;clinical or radiographic evidence of &#10;lateral neck nodal metastases is &#10;present: &#10;• No role for prophylactic lateral &#10;neck dissection &#10;&gt;Postoperative radioactive iodine to be &#10;considered &#10;11B &#10;VA &#10;VB &#10;Brian O'Sullivan, UICC Manual of clinical oncology (2015), Thyroid, &#10;626-640 &#10;Fig. 73.2 &#10;IV &#10;Location of the lymph node levels in the neck ">
            <a:extLst>
              <a:ext uri="{FF2B5EF4-FFF2-40B4-BE49-F238E27FC236}">
                <a16:creationId xmlns:a16="http://schemas.microsoft.com/office/drawing/2014/main" id="{FF3B7202-F1F5-4FF4-A94D-FE8EEE1B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1">
            <a:extLst>
              <a:ext uri="{FF2B5EF4-FFF2-40B4-BE49-F238E27FC236}">
                <a16:creationId xmlns:a16="http://schemas.microsoft.com/office/drawing/2014/main" id="{4F7D9639-31AF-4CA9-8DE6-E74EE83E8F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134600" y="6416676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BB719857-9ED0-4E22-9DE5-697A4D77F15C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9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7827" name="Picture 4" descr="dao s">
            <a:extLst>
              <a:ext uri="{FF2B5EF4-FFF2-40B4-BE49-F238E27FC236}">
                <a16:creationId xmlns:a16="http://schemas.microsoft.com/office/drawing/2014/main" id="{5E1037CD-C410-4ED9-AF58-667A0ABC1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2400"/>
            <a:ext cx="323373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7">
            <a:extLst>
              <a:ext uri="{FF2B5EF4-FFF2-40B4-BE49-F238E27FC236}">
                <a16:creationId xmlns:a16="http://schemas.microsoft.com/office/drawing/2014/main" id="{62A4E8F9-9F31-46C8-859D-BF0655125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962401"/>
            <a:ext cx="441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Cắt thùy (P) toàn phần + eo giáp </a:t>
            </a:r>
          </a:p>
        </p:txBody>
      </p:sp>
      <p:pic>
        <p:nvPicPr>
          <p:cNvPr id="77829" name="Picture 4" descr="Picture3.jpg">
            <a:extLst>
              <a:ext uri="{FF2B5EF4-FFF2-40B4-BE49-F238E27FC236}">
                <a16:creationId xmlns:a16="http://schemas.microsoft.com/office/drawing/2014/main" id="{F396322D-8ABF-4DB6-BF57-36DD209D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"/>
            <a:ext cx="3886200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5" descr="IMG_1038.jpg">
            <a:extLst>
              <a:ext uri="{FF2B5EF4-FFF2-40B4-BE49-F238E27FC236}">
                <a16:creationId xmlns:a16="http://schemas.microsoft.com/office/drawing/2014/main" id="{3AB910D4-AA5D-45AE-A13D-F0F31B70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59176"/>
            <a:ext cx="3886200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FD6880-B4D6-41CA-9273-FA3F3C1B6E9D}"/>
              </a:ext>
            </a:extLst>
          </p:cNvPr>
          <p:cNvCxnSpPr/>
          <p:nvPr/>
        </p:nvCxnSpPr>
        <p:spPr>
          <a:xfrm>
            <a:off x="2514600" y="3886200"/>
            <a:ext cx="762000" cy="68580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Machine generated alternative text:&#10;DIÉU TRI TINH TRANG cÖ DI cÄN XA &#10;Metastatic disease on presentation &#10;Metastatic disease &gt; Total thyroidectomy if RAI treatment is planned: &#10;on presentation &#10;+ For young patients with lung metastasis the 10-year survival is &#10;100% &#10;over 40 years, this falls to 20% &#10;*Complete response rate from RAI: &#10;50% for lung metastases &#10;10% for bone metastases &#10;&gt;Patients who present with solitary bone metastases may benefit from &#10;resection if possible &#10;Af not, external beam radiotherapy (EBRT) is of benefit: &#10;high dose such as 50 Gy in 25 fractions may be given to young &#10;patients to maximize long-term control &#10;Brian O'Sullivan, UICC Manual of clinical oncology (2015), Thyroid, 626-640 ">
            <a:extLst>
              <a:ext uri="{FF2B5EF4-FFF2-40B4-BE49-F238E27FC236}">
                <a16:creationId xmlns:a16="http://schemas.microsoft.com/office/drawing/2014/main" id="{81EFDA6D-EF61-4472-AC32-FDB0C400F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6672"/>
            <a:ext cx="9144000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583</Words>
  <Application>Microsoft Office PowerPoint</Application>
  <PresentationFormat>Widescreen</PresentationFormat>
  <Paragraphs>132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ĐIỀU TRỊ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</dc:creator>
  <cp:lastModifiedBy>Vo Chau Hoang Long</cp:lastModifiedBy>
  <cp:revision>1</cp:revision>
  <dcterms:created xsi:type="dcterms:W3CDTF">2020-08-11T05:18:07Z</dcterms:created>
  <dcterms:modified xsi:type="dcterms:W3CDTF">2021-09-15T05:19:59Z</dcterms:modified>
</cp:coreProperties>
</file>